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lice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DM Sans" panose="020F0502020204030204" pitchFamily="2" charset="0"/>
      <p:regular r:id="rId11"/>
    </p:embeddedFont>
    <p:embeddedFont>
      <p:font typeface="Glacial Indifference Bold" panose="020B0604020202020204" charset="0"/>
      <p:regular r:id="rId12"/>
    </p:embeddedFont>
    <p:embeddedFont>
      <p:font typeface="HK Grotesk" panose="020B0604020202020204" charset="0"/>
      <p:regular r:id="rId13"/>
    </p:embeddedFont>
    <p:embeddedFont>
      <p:font typeface="HK Grotesk Bold" panose="020B0604020202020204" charset="0"/>
      <p:regular r:id="rId14"/>
    </p:embeddedFont>
    <p:embeddedFont>
      <p:font typeface="HK Grotesk Bold Italics" panose="020B0604020202020204" charset="0"/>
      <p:regular r:id="rId15"/>
    </p:embeddedFont>
    <p:embeddedFont>
      <p:font typeface="HK Grotesk Italics" panose="020B0604020202020204" charset="0"/>
      <p:regular r:id="rId16"/>
    </p:embeddedFont>
    <p:embeddedFont>
      <p:font typeface="HK Grotesk Light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67486" y="5804713"/>
            <a:ext cx="4073680" cy="40025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514461"/>
            <a:ext cx="12486073" cy="719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21"/>
              </a:lnSpc>
            </a:pPr>
            <a:r>
              <a:rPr lang="en-US" sz="12497" b="1">
                <a:solidFill>
                  <a:srgbClr val="B4B4B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FINANCIAL MANAGEMENT SYSTEM</a:t>
            </a:r>
          </a:p>
          <a:p>
            <a:pPr algn="l">
              <a:lnSpc>
                <a:spcPts val="14121"/>
              </a:lnSpc>
            </a:pPr>
            <a:endParaRPr lang="en-US" sz="12497" b="1">
              <a:solidFill>
                <a:srgbClr val="B4B4B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6860" y="6805330"/>
            <a:ext cx="7899970" cy="418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B4B4B4"/>
                </a:solidFill>
                <a:latin typeface="HK Grotesk"/>
                <a:ea typeface="HK Grotesk"/>
                <a:cs typeface="HK Grotesk"/>
                <a:sym typeface="HK Grotesk"/>
              </a:rPr>
              <a:t>DHANRAJ CHOUDHARY [25BCE10624]</a:t>
            </a:r>
          </a:p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B4B4B4"/>
                </a:solidFill>
                <a:latin typeface="HK Grotesk"/>
                <a:ea typeface="HK Grotesk"/>
                <a:cs typeface="HK Grotesk"/>
                <a:sym typeface="HK Grotesk"/>
              </a:rPr>
              <a:t>PALAK ROY [25BAI11268]</a:t>
            </a:r>
          </a:p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B4B4B4"/>
                </a:solidFill>
                <a:latin typeface="HK Grotesk"/>
                <a:ea typeface="HK Grotesk"/>
                <a:cs typeface="HK Grotesk"/>
                <a:sym typeface="HK Grotesk"/>
              </a:rPr>
              <a:t>SHRUTI MISHRA [25BCY10042]</a:t>
            </a:r>
          </a:p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B4B4B4"/>
                </a:solidFill>
                <a:latin typeface="HK Grotesk"/>
                <a:ea typeface="HK Grotesk"/>
                <a:cs typeface="HK Grotesk"/>
                <a:sym typeface="HK Grotesk"/>
              </a:rPr>
              <a:t>KUMARI LAXMI [25BCY10206]</a:t>
            </a:r>
          </a:p>
          <a:p>
            <a:pPr marL="639605" lvl="1" indent="-319803" algn="l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B4B4B4"/>
                </a:solidFill>
                <a:latin typeface="HK Grotesk"/>
                <a:ea typeface="HK Grotesk"/>
                <a:cs typeface="HK Grotesk"/>
                <a:sym typeface="HK Grotesk"/>
              </a:rPr>
              <a:t>C SAHASRA LAKSHMI [25BCY10241]</a:t>
            </a:r>
          </a:p>
          <a:p>
            <a:pPr algn="l">
              <a:lnSpc>
                <a:spcPts val="4147"/>
              </a:lnSpc>
            </a:pPr>
            <a:endParaRPr lang="en-US" sz="2962">
              <a:solidFill>
                <a:srgbClr val="B4B4B4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147"/>
              </a:lnSpc>
            </a:pPr>
            <a:endParaRPr lang="en-US" sz="2962">
              <a:solidFill>
                <a:srgbClr val="B4B4B4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147"/>
              </a:lnSpc>
            </a:pPr>
            <a:endParaRPr lang="en-US" sz="2962">
              <a:solidFill>
                <a:srgbClr val="B4B4B4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696437"/>
            <a:ext cx="9506362" cy="6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8"/>
              </a:lnSpc>
            </a:pPr>
            <a:r>
              <a:rPr lang="en-US" sz="3956" i="1">
                <a:solidFill>
                  <a:srgbClr val="C2F6FF"/>
                </a:solidFill>
                <a:latin typeface="HK Grotesk Light Italics"/>
                <a:ea typeface="HK Grotesk Light Italics"/>
                <a:cs typeface="HK Grotesk Light Italics"/>
                <a:sym typeface="HK Grotesk Light Italics"/>
              </a:rPr>
              <a:t>Expense Tracking &amp; Analysis Platform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750241" y="-77185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09423" y="4970207"/>
            <a:ext cx="4777287" cy="4777287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81548" y="1807625"/>
            <a:ext cx="12624387" cy="84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1"/>
              </a:lnSpc>
            </a:pPr>
            <a:r>
              <a:rPr lang="en-US" sz="34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Current Financial Management Challenges:-</a:t>
            </a:r>
          </a:p>
          <a:p>
            <a:pPr algn="l">
              <a:lnSpc>
                <a:spcPts val="4801"/>
              </a:lnSpc>
            </a:pPr>
            <a:endParaRPr lang="en-US" sz="342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740421" lvl="1" indent="-370210" algn="l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Lack of real-time expense visibility and tracking mechanisms</a:t>
            </a:r>
          </a:p>
          <a:p>
            <a:pPr marL="740421" lvl="1" indent="-370210" algn="l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Inadequate categorization leading to unclear spending patterns</a:t>
            </a:r>
          </a:p>
          <a:p>
            <a:pPr marL="740421" lvl="1" indent="-370210" algn="l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Manual tracking methods prone to human error and inconsistency</a:t>
            </a:r>
          </a:p>
          <a:p>
            <a:pPr marL="740421" lvl="1" indent="-370210" algn="l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Limited analytical capabilities for informed decision making</a:t>
            </a:r>
          </a:p>
          <a:p>
            <a:pPr marL="740421" lvl="1" indent="-370210" algn="l">
              <a:lnSpc>
                <a:spcPts val="4801"/>
              </a:lnSpc>
              <a:buFont typeface="Arial"/>
              <a:buChar char="•"/>
            </a:pPr>
            <a:r>
              <a:rPr lang="en-US" sz="34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Poor integration between income tracking and expense management</a:t>
            </a:r>
          </a:p>
          <a:p>
            <a:pPr algn="l">
              <a:lnSpc>
                <a:spcPts val="4801"/>
              </a:lnSpc>
            </a:pPr>
            <a:endParaRPr lang="en-US" sz="342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801"/>
              </a:lnSpc>
            </a:pPr>
            <a:r>
              <a:rPr lang="en-US" sz="34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app provides the essential, easy-to-use digital solution needed to replace scattered receipts and complex spreadsheets, delivering </a:t>
            </a:r>
            <a:r>
              <a:rPr lang="en-US" sz="342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clarity, control,</a:t>
            </a:r>
            <a:r>
              <a:rPr lang="en-US" sz="34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and </a:t>
            </a:r>
            <a:r>
              <a:rPr lang="en-US" sz="342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confidence</a:t>
            </a:r>
            <a:r>
              <a:rPr lang="en-US" sz="34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over personal finances.</a:t>
            </a:r>
          </a:p>
          <a:p>
            <a:pPr algn="l">
              <a:lnSpc>
                <a:spcPts val="4801"/>
              </a:lnSpc>
            </a:pPr>
            <a:endParaRPr lang="en-US" sz="342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608344" y="1341790"/>
            <a:ext cx="3979444" cy="3574264"/>
          </a:xfrm>
          <a:custGeom>
            <a:avLst/>
            <a:gdLst/>
            <a:ahLst/>
            <a:cxnLst/>
            <a:rect l="l" t="t" r="r" b="b"/>
            <a:pathLst>
              <a:path w="3979444" h="3574264">
                <a:moveTo>
                  <a:pt x="0" y="0"/>
                </a:moveTo>
                <a:lnTo>
                  <a:pt x="3979445" y="0"/>
                </a:lnTo>
                <a:lnTo>
                  <a:pt x="3979445" y="3574264"/>
                </a:lnTo>
                <a:lnTo>
                  <a:pt x="0" y="3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027" y="300135"/>
            <a:ext cx="18013945" cy="72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2"/>
              </a:lnSpc>
            </a:pPr>
            <a:r>
              <a:rPr lang="en-US" sz="431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Financial Blind Spot: Why We Need a Digital Money Notebook?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92777" y="-1160162"/>
            <a:ext cx="19536506" cy="12322212"/>
          </a:xfrm>
          <a:custGeom>
            <a:avLst/>
            <a:gdLst/>
            <a:ahLst/>
            <a:cxnLst/>
            <a:rect l="l" t="t" r="r" b="b"/>
            <a:pathLst>
              <a:path w="19536506" h="12322212">
                <a:moveTo>
                  <a:pt x="0" y="0"/>
                </a:moveTo>
                <a:lnTo>
                  <a:pt x="19536506" y="0"/>
                </a:lnTo>
                <a:lnTo>
                  <a:pt x="19536506" y="12322212"/>
                </a:lnTo>
                <a:lnTo>
                  <a:pt x="0" y="1232221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182755" y="4095429"/>
            <a:ext cx="5076545" cy="507654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-1518562" y="3538127"/>
            <a:ext cx="13701318" cy="334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3107" dirty="0">
                <a:solidFill>
                  <a:srgbClr val="E8E6E3"/>
                </a:solidFill>
                <a:latin typeface="Alice"/>
                <a:ea typeface="Alice"/>
                <a:cs typeface="Alice"/>
                <a:sym typeface="Alice"/>
              </a:rPr>
              <a:t>                 1. Real-time transaction recording with automated validation</a:t>
            </a:r>
          </a:p>
          <a:p>
            <a:pPr algn="ctr">
              <a:lnSpc>
                <a:spcPts val="4350"/>
              </a:lnSpc>
            </a:pPr>
            <a:r>
              <a:rPr lang="en-US" sz="3107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          2. Dynamic categorization system with customizable parameters</a:t>
            </a:r>
          </a:p>
          <a:p>
            <a:pPr algn="ctr">
              <a:lnSpc>
                <a:spcPts val="4350"/>
              </a:lnSpc>
            </a:pPr>
            <a:r>
              <a:rPr lang="en-US" sz="3107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3. Advanced analytics engine for trend identification</a:t>
            </a:r>
          </a:p>
          <a:p>
            <a:pPr algn="ctr">
              <a:lnSpc>
                <a:spcPts val="4350"/>
              </a:lnSpc>
            </a:pPr>
            <a:r>
              <a:rPr lang="en-US" sz="3107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 </a:t>
            </a:r>
            <a:r>
              <a:rPr lang="en-US" sz="3107" dirty="0">
                <a:solidFill>
                  <a:schemeClr val="bg1"/>
                </a:solidFill>
                <a:latin typeface="Alice"/>
                <a:ea typeface="Alice"/>
                <a:cs typeface="Alice"/>
                <a:sym typeface="Alice"/>
              </a:rPr>
              <a:t>4. </a:t>
            </a:r>
            <a:r>
              <a:rPr lang="en-US" sz="3107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Persistent data storage with reliable retrieval mechanisms</a:t>
            </a:r>
          </a:p>
          <a:p>
            <a:pPr algn="ctr">
              <a:lnSpc>
                <a:spcPts val="4350"/>
              </a:lnSpc>
            </a:pPr>
            <a:r>
              <a:rPr lang="en-US" sz="3107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</a:t>
            </a:r>
            <a:r>
              <a:rPr lang="en-US" sz="3107" dirty="0">
                <a:solidFill>
                  <a:schemeClr val="bg1"/>
                </a:solidFill>
                <a:latin typeface="Alice"/>
                <a:ea typeface="Alice"/>
                <a:cs typeface="Alice"/>
                <a:sym typeface="Alice"/>
              </a:rPr>
              <a:t>5.  </a:t>
            </a:r>
            <a:r>
              <a:rPr lang="en-US" sz="3107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Intuitive user interface optimized for daily usage patterns</a:t>
            </a:r>
          </a:p>
          <a:p>
            <a:pPr algn="ctr">
              <a:lnSpc>
                <a:spcPts val="4350"/>
              </a:lnSpc>
              <a:spcBef>
                <a:spcPct val="0"/>
              </a:spcBef>
            </a:pPr>
            <a:endParaRPr lang="en-US" sz="3107" dirty="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8700" y="6507735"/>
            <a:ext cx="2397814" cy="2664238"/>
          </a:xfrm>
          <a:custGeom>
            <a:avLst/>
            <a:gdLst/>
            <a:ahLst/>
            <a:cxnLst/>
            <a:rect l="l" t="t" r="r" b="b"/>
            <a:pathLst>
              <a:path w="2397814" h="2664238">
                <a:moveTo>
                  <a:pt x="0" y="0"/>
                </a:moveTo>
                <a:lnTo>
                  <a:pt x="2397814" y="0"/>
                </a:lnTo>
                <a:lnTo>
                  <a:pt x="2397814" y="2664238"/>
                </a:lnTo>
                <a:lnTo>
                  <a:pt x="0" y="266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1637" y="1055839"/>
            <a:ext cx="17024727" cy="99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7"/>
              </a:lnSpc>
            </a:pPr>
            <a:r>
              <a:rPr lang="en-US" sz="6873" b="1">
                <a:solidFill>
                  <a:srgbClr val="E8E6E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TRACK INCOME AND EXPENSES DIGITALLY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400" y="2906383"/>
            <a:ext cx="3704891" cy="61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What it does?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91096" y="6634303"/>
            <a:ext cx="2160895" cy="70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  <a:spcBef>
                <a:spcPct val="0"/>
              </a:spcBef>
            </a:pPr>
            <a:r>
              <a:rPr lang="en-US" sz="408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Benefits: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80776" y="7700044"/>
            <a:ext cx="838153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Easy-to-use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Provides Insights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  Helps Save Money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1637" y="2165946"/>
            <a:ext cx="13707258" cy="132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4"/>
              </a:lnSpc>
            </a:pPr>
            <a:r>
              <a:rPr lang="en-US" sz="3831" i="1" dirty="0">
                <a:solidFill>
                  <a:srgbClr val="C2F6FF"/>
                </a:solidFill>
                <a:latin typeface="HK Grotesk Light Italics"/>
                <a:ea typeface="HK Grotesk Light Italics"/>
                <a:cs typeface="HK Grotesk Light Italics"/>
                <a:sym typeface="HK Grotesk Light Italics"/>
              </a:rPr>
              <a:t>Comprehensive Financial Management Platform</a:t>
            </a:r>
          </a:p>
          <a:p>
            <a:pPr algn="l">
              <a:lnSpc>
                <a:spcPts val="5364"/>
              </a:lnSpc>
            </a:pPr>
            <a:endParaRPr lang="en-US" sz="3831" i="1" dirty="0">
              <a:solidFill>
                <a:srgbClr val="C2F6FF"/>
              </a:solidFill>
              <a:latin typeface="HK Grotesk Light Italics"/>
              <a:ea typeface="HK Grotesk Light Italics"/>
              <a:cs typeface="HK Grotesk Light Italics"/>
              <a:sym typeface="HK Grotesk Light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2635521" y="-5066825"/>
            <a:ext cx="13383433" cy="18883151"/>
          </a:xfrm>
          <a:custGeom>
            <a:avLst/>
            <a:gdLst/>
            <a:ahLst/>
            <a:cxnLst/>
            <a:rect l="l" t="t" r="r" b="b"/>
            <a:pathLst>
              <a:path w="13383433" h="18883151">
                <a:moveTo>
                  <a:pt x="0" y="18883151"/>
                </a:moveTo>
                <a:lnTo>
                  <a:pt x="13383434" y="18883151"/>
                </a:lnTo>
                <a:lnTo>
                  <a:pt x="13383434" y="0"/>
                </a:lnTo>
                <a:lnTo>
                  <a:pt x="0" y="0"/>
                </a:lnTo>
                <a:lnTo>
                  <a:pt x="0" y="1888315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19080" y="2011907"/>
            <a:ext cx="11015715" cy="626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n-US" sz="3242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Transaction Input and Management </a:t>
            </a:r>
            <a:r>
              <a:rPr lang="en-US" sz="324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(Core Functionality)</a:t>
            </a:r>
          </a:p>
          <a:p>
            <a:pPr marL="700050" lvl="1" indent="-350025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These feature focus on the efficient capture and editing of the financial data.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  <a:endParaRPr lang="en-US" sz="3242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lang="en-US" sz="3242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Organization and Tracking</a:t>
            </a:r>
          </a:p>
          <a:p>
            <a:pPr marL="700050" lvl="1" indent="-350025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These features define how data is structured and categorized for easy analysis.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  <a:endParaRPr lang="en-US" sz="3242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n-US" sz="3242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Analysis, Reporting, and Storage </a:t>
            </a:r>
          </a:p>
          <a:p>
            <a:pPr marL="700050" lvl="1" indent="-350025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These features provide deep insights and ensure data persistence and accessibility.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30742" y="256163"/>
            <a:ext cx="15338072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FEATURES OF OUR PROJECT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56299" y="2096685"/>
            <a:ext cx="6148885" cy="6148885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6174092" y="-2423164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97881" y="1028700"/>
            <a:ext cx="5657850" cy="8229600"/>
          </a:xfrm>
          <a:custGeom>
            <a:avLst/>
            <a:gdLst/>
            <a:ahLst/>
            <a:cxnLst/>
            <a:rect l="l" t="t" r="r" b="b"/>
            <a:pathLst>
              <a:path w="5657850" h="822960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12296" y="5741591"/>
            <a:ext cx="647004" cy="647004"/>
          </a:xfrm>
          <a:custGeom>
            <a:avLst/>
            <a:gdLst/>
            <a:ahLst/>
            <a:cxnLst/>
            <a:rect l="l" t="t" r="r" b="b"/>
            <a:pathLst>
              <a:path w="647004" h="647004">
                <a:moveTo>
                  <a:pt x="0" y="0"/>
                </a:moveTo>
                <a:lnTo>
                  <a:pt x="647004" y="0"/>
                </a:lnTo>
                <a:lnTo>
                  <a:pt x="647004" y="647004"/>
                </a:lnTo>
                <a:lnTo>
                  <a:pt x="0" y="647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12296" y="6556123"/>
            <a:ext cx="647004" cy="647004"/>
          </a:xfrm>
          <a:custGeom>
            <a:avLst/>
            <a:gdLst/>
            <a:ahLst/>
            <a:cxnLst/>
            <a:rect l="l" t="t" r="r" b="b"/>
            <a:pathLst>
              <a:path w="647004" h="647004">
                <a:moveTo>
                  <a:pt x="0" y="0"/>
                </a:moveTo>
                <a:lnTo>
                  <a:pt x="647004" y="0"/>
                </a:lnTo>
                <a:lnTo>
                  <a:pt x="647004" y="647004"/>
                </a:lnTo>
                <a:lnTo>
                  <a:pt x="0" y="6470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12296" y="7374577"/>
            <a:ext cx="647004" cy="647004"/>
          </a:xfrm>
          <a:custGeom>
            <a:avLst/>
            <a:gdLst/>
            <a:ahLst/>
            <a:cxnLst/>
            <a:rect l="l" t="t" r="r" b="b"/>
            <a:pathLst>
              <a:path w="647004" h="647004">
                <a:moveTo>
                  <a:pt x="0" y="0"/>
                </a:moveTo>
                <a:lnTo>
                  <a:pt x="647004" y="0"/>
                </a:lnTo>
                <a:lnTo>
                  <a:pt x="647004" y="647005"/>
                </a:lnTo>
                <a:lnTo>
                  <a:pt x="0" y="64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12296" y="8193032"/>
            <a:ext cx="647004" cy="647004"/>
          </a:xfrm>
          <a:custGeom>
            <a:avLst/>
            <a:gdLst/>
            <a:ahLst/>
            <a:cxnLst/>
            <a:rect l="l" t="t" r="r" b="b"/>
            <a:pathLst>
              <a:path w="647004" h="647004">
                <a:moveTo>
                  <a:pt x="0" y="0"/>
                </a:moveTo>
                <a:lnTo>
                  <a:pt x="647004" y="0"/>
                </a:lnTo>
                <a:lnTo>
                  <a:pt x="647004" y="647004"/>
                </a:lnTo>
                <a:lnTo>
                  <a:pt x="0" y="647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11147" y="-309521"/>
            <a:ext cx="34046885" cy="13731288"/>
          </a:xfrm>
          <a:custGeom>
            <a:avLst/>
            <a:gdLst/>
            <a:ahLst/>
            <a:cxnLst/>
            <a:rect l="l" t="t" r="r" b="b"/>
            <a:pathLst>
              <a:path w="34046885" h="13731288">
                <a:moveTo>
                  <a:pt x="0" y="0"/>
                </a:moveTo>
                <a:lnTo>
                  <a:pt x="34046885" y="0"/>
                </a:lnTo>
                <a:lnTo>
                  <a:pt x="34046885" y="13731288"/>
                </a:lnTo>
                <a:lnTo>
                  <a:pt x="0" y="13731288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93671" y="2774433"/>
            <a:ext cx="4716465" cy="3610240"/>
          </a:xfrm>
          <a:custGeom>
            <a:avLst/>
            <a:gdLst/>
            <a:ahLst/>
            <a:cxnLst/>
            <a:rect l="l" t="t" r="r" b="b"/>
            <a:pathLst>
              <a:path w="4716465" h="3610240">
                <a:moveTo>
                  <a:pt x="0" y="0"/>
                </a:moveTo>
                <a:lnTo>
                  <a:pt x="4716465" y="0"/>
                </a:lnTo>
                <a:lnTo>
                  <a:pt x="4716465" y="3610240"/>
                </a:lnTo>
                <a:lnTo>
                  <a:pt x="0" y="3610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60277" y="300701"/>
            <a:ext cx="1316744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TECHNICAL 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4632" y="1384318"/>
            <a:ext cx="894802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DEVELOPMENT STACK &amp;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29239" y="3312812"/>
            <a:ext cx="51268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5CE1E6"/>
                </a:solidFill>
                <a:latin typeface="DM Sans"/>
                <a:ea typeface="DM Sans"/>
                <a:cs typeface="DM Sans"/>
                <a:sym typeface="DM Sans"/>
              </a:rPr>
              <a:t>DEVELOPMENT ENVIRONMENT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80583" y="2166638"/>
            <a:ext cx="51268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5CE1E6"/>
                </a:solidFill>
                <a:latin typeface="DM Sans"/>
                <a:ea typeface="DM Sans"/>
                <a:cs typeface="DM Sans"/>
                <a:sym typeface="DM Sans"/>
              </a:rPr>
              <a:t>INTERFACE LAYER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321685"/>
            <a:ext cx="51268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5CE1E6"/>
                </a:solidFill>
                <a:latin typeface="DM Sans"/>
                <a:ea typeface="DM Sans"/>
                <a:cs typeface="DM Sans"/>
                <a:sym typeface="DM Sans"/>
              </a:rPr>
              <a:t>DATA STORAGE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4632" y="2166638"/>
            <a:ext cx="51268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5CE1E6"/>
                </a:solidFill>
                <a:latin typeface="DM Sans"/>
                <a:ea typeface="DM Sans"/>
                <a:cs typeface="DM Sans"/>
                <a:sym typeface="DM Sans"/>
              </a:rPr>
              <a:t>CORE LANGUAGE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49447" y="3226435"/>
            <a:ext cx="51268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ctr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6693931" y="2175511"/>
            <a:ext cx="51268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ctr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243571" y="3321685"/>
            <a:ext cx="51268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ctr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243571" y="2166638"/>
            <a:ext cx="512683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ctr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2437151" y="2599691"/>
            <a:ext cx="2172662" cy="464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Python 3.x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65042" y="3755390"/>
            <a:ext cx="2740358" cy="415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JSON File System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60375" y="3755390"/>
            <a:ext cx="299394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VS Code / PyCharm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29239" y="2535891"/>
            <a:ext cx="3112762" cy="464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CLI-Based System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8515" y="4534534"/>
            <a:ext cx="7021354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DEVELOPMENT METHODOLOGY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3571" y="5212407"/>
            <a:ext cx="11024629" cy="492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0689" lvl="1" indent="-310344" algn="ctr">
              <a:lnSpc>
                <a:spcPts val="4024"/>
              </a:lnSpc>
              <a:buFont typeface="Arial"/>
              <a:buChar char="•"/>
            </a:pPr>
            <a:r>
              <a:rPr lang="en-US" sz="287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Agile development with iterative feature implementation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8200" y="5656042"/>
            <a:ext cx="12396229" cy="100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0689" lvl="1" indent="-310344" algn="ctr">
              <a:lnSpc>
                <a:spcPts val="4024"/>
              </a:lnSpc>
              <a:buFont typeface="Arial"/>
              <a:buChar char="•"/>
            </a:pPr>
            <a:r>
              <a:rPr lang="en-US" sz="2874" dirty="0">
                <a:solidFill>
                  <a:srgbClr val="E8E6E3"/>
                </a:solidFill>
                <a:latin typeface="DM Sans"/>
                <a:ea typeface="DM Sans"/>
                <a:cs typeface="DM Sans"/>
                <a:sym typeface="DM Sans"/>
              </a:rPr>
              <a:t>      Modular architecture ensuring scalability and maintainability</a:t>
            </a:r>
          </a:p>
          <a:p>
            <a:pPr algn="ctr">
              <a:lnSpc>
                <a:spcPts val="4024"/>
              </a:lnSpc>
            </a:pPr>
            <a:endParaRPr lang="en-US" sz="2874" dirty="0">
              <a:solidFill>
                <a:srgbClr val="E8E6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6271245"/>
            <a:ext cx="10432710" cy="1001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0689" lvl="1" indent="-310344" algn="ctr">
              <a:lnSpc>
                <a:spcPts val="4024"/>
              </a:lnSpc>
              <a:buFont typeface="Arial"/>
              <a:buChar char="•"/>
            </a:pPr>
            <a:r>
              <a:rPr lang="en-US" sz="287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Test-driven development for robust error handling</a:t>
            </a:r>
          </a:p>
          <a:p>
            <a:pPr algn="ctr">
              <a:lnSpc>
                <a:spcPts val="4024"/>
              </a:lnSpc>
            </a:pPr>
            <a:endParaRPr lang="en-US" sz="2874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73949" y="6950997"/>
            <a:ext cx="11316161" cy="100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689" lvl="1" indent="-310344" algn="ctr">
              <a:lnSpc>
                <a:spcPts val="4024"/>
              </a:lnSpc>
              <a:buFont typeface="Arial"/>
              <a:buChar char="•"/>
            </a:pPr>
            <a:r>
              <a:rPr lang="en-US" sz="2874" dirty="0">
                <a:solidFill>
                  <a:srgbClr val="E8E6E3"/>
                </a:solidFill>
                <a:latin typeface="DM Sans"/>
                <a:ea typeface="DM Sans"/>
                <a:cs typeface="DM Sans"/>
                <a:sym typeface="DM Sans"/>
              </a:rPr>
              <a:t>       Version control integration for collaborative development</a:t>
            </a:r>
          </a:p>
          <a:p>
            <a:pPr algn="ctr">
              <a:lnSpc>
                <a:spcPts val="4024"/>
              </a:lnSpc>
            </a:pPr>
            <a:endParaRPr lang="en-US" sz="2874" dirty="0">
              <a:solidFill>
                <a:srgbClr val="E8E6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-143368" y="9372600"/>
            <a:ext cx="1857473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5CE1E6"/>
                </a:solidFill>
                <a:latin typeface="HK Grotesk"/>
                <a:ea typeface="HK Grotesk"/>
                <a:cs typeface="HK Grotesk"/>
                <a:sym typeface="HK Grotesk"/>
              </a:rPr>
              <a:t>Scalability Path: Foundation designed for future web/mobile platform migration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22355" y="194606"/>
            <a:ext cx="5252916" cy="5252916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959689" y="108881"/>
            <a:ext cx="9776337" cy="78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463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Structure&amp;Project Timeline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95284" y="971550"/>
            <a:ext cx="9740742" cy="811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endParaRPr/>
          </a:p>
          <a:p>
            <a:pPr algn="l">
              <a:lnSpc>
                <a:spcPts val="4241"/>
              </a:lnSpc>
            </a:pPr>
            <a:endParaRPr/>
          </a:p>
          <a:p>
            <a:pPr algn="l">
              <a:lnSpc>
                <a:spcPts val="4241"/>
              </a:lnSpc>
            </a:pPr>
            <a:r>
              <a:rPr lang="en-US" sz="3029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Team roles have been allocated as follows:</a:t>
            </a:r>
          </a:p>
          <a:p>
            <a:pPr marL="654101" lvl="1" indent="-327050" algn="l">
              <a:lnSpc>
                <a:spcPts val="4241"/>
              </a:lnSpc>
              <a:buFont typeface="Arial"/>
              <a:buChar char="•"/>
            </a:pPr>
            <a:r>
              <a:rPr lang="en-US" sz="3029" b="1" i="1">
                <a:solidFill>
                  <a:srgbClr val="5CE1E6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Team Member 1</a:t>
            </a:r>
            <a:r>
              <a:rPr lang="en-US" sz="3029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: User Interface (UI) and Input Handling</a:t>
            </a:r>
          </a:p>
          <a:p>
            <a:pPr marL="654101" lvl="1" indent="-327050" algn="l">
              <a:lnSpc>
                <a:spcPts val="4241"/>
              </a:lnSpc>
              <a:buFont typeface="Arial"/>
              <a:buChar char="•"/>
            </a:pPr>
            <a:r>
              <a:rPr lang="en-US" sz="3029" b="1" i="1">
                <a:solidFill>
                  <a:srgbClr val="5CE1E6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Team Member 2</a:t>
            </a:r>
            <a:r>
              <a:rPr lang="en-US" sz="3029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: Development of Core Transaction Functions</a:t>
            </a:r>
          </a:p>
          <a:p>
            <a:pPr marL="654101" lvl="1" indent="-327050" algn="l">
              <a:lnSpc>
                <a:spcPts val="4241"/>
              </a:lnSpc>
              <a:buFont typeface="Arial"/>
              <a:buChar char="•"/>
            </a:pPr>
            <a:r>
              <a:rPr lang="en-US" sz="3029" b="1" i="1">
                <a:solidFill>
                  <a:srgbClr val="5CE1E6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Team Member 3</a:t>
            </a:r>
            <a:r>
              <a:rPr lang="en-US" sz="3029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: Creation of Reports and execution of Data Analysis</a:t>
            </a:r>
          </a:p>
          <a:p>
            <a:pPr marL="654101" lvl="1" indent="-327050" algn="l">
              <a:lnSpc>
                <a:spcPts val="4241"/>
              </a:lnSpc>
              <a:buFont typeface="Arial"/>
              <a:buChar char="•"/>
            </a:pPr>
            <a:r>
              <a:rPr lang="en-US" sz="3029" b="1" i="1">
                <a:solidFill>
                  <a:srgbClr val="5CE1E6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Team Member 4</a:t>
            </a:r>
            <a:r>
              <a:rPr lang="en-US" sz="3029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: Management of File Handling and Data Storage</a:t>
            </a:r>
          </a:p>
          <a:p>
            <a:pPr marL="654101" lvl="1" indent="-327050" algn="l">
              <a:lnSpc>
                <a:spcPts val="4241"/>
              </a:lnSpc>
              <a:buFont typeface="Arial"/>
              <a:buChar char="•"/>
            </a:pPr>
            <a:r>
              <a:rPr lang="en-US" sz="3029" b="1" i="1">
                <a:solidFill>
                  <a:srgbClr val="5CE1E6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Team Member 5</a:t>
            </a:r>
            <a:r>
              <a:rPr lang="en-US" sz="3029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: Oversight of Testing and overall Project Coordination</a:t>
            </a:r>
          </a:p>
          <a:p>
            <a:pPr algn="l">
              <a:lnSpc>
                <a:spcPts val="3401"/>
              </a:lnSpc>
            </a:pPr>
            <a:endParaRPr lang="en-US" sz="3029" b="1" i="1">
              <a:solidFill>
                <a:srgbClr val="FFFFFF"/>
              </a:solidFill>
              <a:latin typeface="HK Grotesk Bold Italics"/>
              <a:ea typeface="HK Grotesk Bold Italics"/>
              <a:cs typeface="HK Grotesk Bold Italics"/>
              <a:sym typeface="HK Grotesk Bold Italics"/>
            </a:endParaRPr>
          </a:p>
          <a:p>
            <a:pPr algn="l">
              <a:lnSpc>
                <a:spcPts val="3401"/>
              </a:lnSpc>
            </a:pPr>
            <a:endParaRPr lang="en-US" sz="3029" b="1" i="1">
              <a:solidFill>
                <a:srgbClr val="FFFFFF"/>
              </a:solidFill>
              <a:latin typeface="HK Grotesk Bold Italics"/>
              <a:ea typeface="HK Grotesk Bold Italics"/>
              <a:cs typeface="HK Grotesk Bold Italics"/>
              <a:sym typeface="HK Grotesk Bold Italics"/>
            </a:endParaRPr>
          </a:p>
          <a:p>
            <a:pPr algn="ctr">
              <a:lnSpc>
                <a:spcPts val="3401"/>
              </a:lnSpc>
              <a:spcBef>
                <a:spcPct val="0"/>
              </a:spcBef>
            </a:pPr>
            <a:endParaRPr lang="en-US" sz="3029" b="1" i="1">
              <a:solidFill>
                <a:srgbClr val="FFFFFF"/>
              </a:solidFill>
              <a:latin typeface="HK Grotesk Bold Italics"/>
              <a:ea typeface="HK Grotesk Bold Italics"/>
              <a:cs typeface="HK Grotesk Bold Italics"/>
              <a:sym typeface="HK Grotesk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4536" y="5402755"/>
            <a:ext cx="8286031" cy="42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2"/>
              </a:lnSpc>
            </a:pPr>
            <a:endParaRPr/>
          </a:p>
          <a:p>
            <a:pPr algn="l">
              <a:lnSpc>
                <a:spcPts val="4142"/>
              </a:lnSpc>
            </a:pPr>
            <a:r>
              <a:rPr lang="en-US" sz="2958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Breakdown:</a:t>
            </a:r>
          </a:p>
          <a:p>
            <a:pPr algn="l">
              <a:lnSpc>
                <a:spcPts val="4142"/>
              </a:lnSpc>
            </a:pPr>
            <a:r>
              <a:rPr lang="en-US" sz="2958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• Week 1-2: Learn Python basics &amp; project planning</a:t>
            </a:r>
          </a:p>
          <a:p>
            <a:pPr algn="l">
              <a:lnSpc>
                <a:spcPts val="4142"/>
              </a:lnSpc>
            </a:pPr>
            <a:r>
              <a:rPr lang="en-US" sz="2958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• Week 3-4: Build core functionality </a:t>
            </a:r>
          </a:p>
          <a:p>
            <a:pPr algn="l">
              <a:lnSpc>
                <a:spcPts val="4142"/>
              </a:lnSpc>
            </a:pPr>
            <a:r>
              <a:rPr lang="en-US" sz="2958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• Week 5-6: Add advanced features &amp; reports</a:t>
            </a:r>
          </a:p>
          <a:p>
            <a:pPr algn="l">
              <a:lnSpc>
                <a:spcPts val="4142"/>
              </a:lnSpc>
            </a:pPr>
            <a:r>
              <a:rPr lang="en-US" sz="2958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• Week 7-8: Testing, debugging, documentation</a:t>
            </a:r>
          </a:p>
          <a:p>
            <a:pPr algn="l">
              <a:lnSpc>
                <a:spcPts val="4142"/>
              </a:lnSpc>
              <a:spcBef>
                <a:spcPct val="0"/>
              </a:spcBef>
            </a:pPr>
            <a:endParaRPr lang="en-US" sz="2958" i="1">
              <a:solidFill>
                <a:srgbClr val="FFFFFF"/>
              </a:solidFill>
              <a:latin typeface="HK Grotesk Italics"/>
              <a:ea typeface="HK Grotesk Italics"/>
              <a:cs typeface="HK Grotesk Italics"/>
              <a:sym typeface="HK Grotesk Itali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3563" y="-3273956"/>
            <a:ext cx="19953450" cy="17634007"/>
          </a:xfrm>
          <a:custGeom>
            <a:avLst/>
            <a:gdLst/>
            <a:ahLst/>
            <a:cxnLst/>
            <a:rect l="l" t="t" r="r" b="b"/>
            <a:pathLst>
              <a:path w="19953450" h="17634007">
                <a:moveTo>
                  <a:pt x="0" y="0"/>
                </a:moveTo>
                <a:lnTo>
                  <a:pt x="19953449" y="0"/>
                </a:lnTo>
                <a:lnTo>
                  <a:pt x="19953449" y="17634007"/>
                </a:lnTo>
                <a:lnTo>
                  <a:pt x="0" y="1763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B4B4B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436</Words>
  <Application>Microsoft Office PowerPoint</Application>
  <PresentationFormat>Custom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HK Grotesk Light Italics</vt:lpstr>
      <vt:lpstr>Alice</vt:lpstr>
      <vt:lpstr>HK Grotesk Bold</vt:lpstr>
      <vt:lpstr>Calibri</vt:lpstr>
      <vt:lpstr>HK Grotesk Italics</vt:lpstr>
      <vt:lpstr>Glacial Indifference Bold</vt:lpstr>
      <vt:lpstr>HK Grotesk</vt:lpstr>
      <vt:lpstr>DM Sans</vt:lpstr>
      <vt:lpstr>Canva Sans Bold</vt:lpstr>
      <vt:lpstr>HK Grotesk 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Presentation</dc:title>
  <cp:lastModifiedBy>Palak Roy</cp:lastModifiedBy>
  <cp:revision>5</cp:revision>
  <dcterms:created xsi:type="dcterms:W3CDTF">2006-08-16T00:00:00Z</dcterms:created>
  <dcterms:modified xsi:type="dcterms:W3CDTF">2025-10-27T05:50:23Z</dcterms:modified>
  <dc:identifier>DAG0Py-q4RQ</dc:identifier>
</cp:coreProperties>
</file>